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notesMasterIdLst>
    <p:notesMasterId r:id="rId11"/>
  </p:notesMasterIdLst>
  <p:sldSz cx="14630400" cy="8229600"/>
  <p:notesSz cx="8229600" cy="14630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svg"/><Relationship Id="rId4" Type="http://schemas.openxmlformats.org/officeDocument/2006/relationships/image" Target="../media/image-1-4.png"/><Relationship Id="rId5" Type="http://schemas.openxmlformats.org/officeDocument/2006/relationships/image" Target="../media/image-1-5.svg"/><Relationship Id="rId6" Type="http://schemas.openxmlformats.org/officeDocument/2006/relationships/image" Target="../media/image-1-6.png"/><Relationship Id="rId7" Type="http://schemas.openxmlformats.org/officeDocument/2006/relationships/image" Target="../media/image-1-7.svg"/><Relationship Id="rId8" Type="http://schemas.openxmlformats.org/officeDocument/2006/relationships/image" Target="../media/image-1-8.png"/><Relationship Id="rId9" Type="http://schemas.openxmlformats.org/officeDocument/2006/relationships/image" Target="../media/image-1-9.svg"/><Relationship Id="rId10" Type="http://schemas.openxmlformats.org/officeDocument/2006/relationships/image" Target="../media/image-1-10.png"/><Relationship Id="rId11" Type="http://schemas.openxmlformats.org/officeDocument/2006/relationships/image" Target="../media/image-1-11.svg"/><Relationship Id="rId12" Type="http://schemas.openxmlformats.org/officeDocument/2006/relationships/image" Target="../media/image-1-12.png"/><Relationship Id="rId13" Type="http://schemas.openxmlformats.org/officeDocument/2006/relationships/image" Target="../media/image-1-13.svg"/><Relationship Id="rId14" Type="http://schemas.openxmlformats.org/officeDocument/2006/relationships/image" Target="../media/image-1-14.png"/><Relationship Id="rId15" Type="http://schemas.openxmlformats.org/officeDocument/2006/relationships/image" Target="../media/image-1-15.svg"/><Relationship Id="rId16" Type="http://schemas.openxmlformats.org/officeDocument/2006/relationships/image" Target="../media/image-1-16.png"/><Relationship Id="rId17" Type="http://schemas.openxmlformats.org/officeDocument/2006/relationships/image" Target="../media/image-1-17.svg"/><Relationship Id="rId18" Type="http://schemas.openxmlformats.org/officeDocument/2006/relationships/slideLayout" Target="../slideLayouts/slideLayout2.xml"/><Relationship Id="rId19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slideLayout" Target="../slideLayouts/slideLayout3.xml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slideLayout" Target="../slideLayouts/slideLayout4.xml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svg"/><Relationship Id="rId3" Type="http://schemas.openxmlformats.org/officeDocument/2006/relationships/image" Target="../media/image-4-3.png"/><Relationship Id="rId4" Type="http://schemas.openxmlformats.org/officeDocument/2006/relationships/image" Target="../media/image-4-4.svg"/><Relationship Id="rId5" Type="http://schemas.openxmlformats.org/officeDocument/2006/relationships/image" Target="../media/image-4-5.png"/><Relationship Id="rId6" Type="http://schemas.openxmlformats.org/officeDocument/2006/relationships/image" Target="../media/image-4-6.svg"/><Relationship Id="rId7" Type="http://schemas.openxmlformats.org/officeDocument/2006/relationships/image" Target="../media/image-4-7.png"/><Relationship Id="rId8" Type="http://schemas.openxmlformats.org/officeDocument/2006/relationships/image" Target="../media/image-4-8.png"/><Relationship Id="rId9" Type="http://schemas.openxmlformats.org/officeDocument/2006/relationships/slideLayout" Target="../slideLayouts/slideLayout5.xml"/><Relationship Id="rId10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slideLayout" Target="../slideLayouts/slideLayout6.xml"/><Relationship Id="rId5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svg"/><Relationship Id="rId3" Type="http://schemas.openxmlformats.org/officeDocument/2006/relationships/image" Target="../media/image-8-3.png"/><Relationship Id="rId4" Type="http://schemas.openxmlformats.org/officeDocument/2006/relationships/image" Target="../media/image-8-4.svg"/><Relationship Id="rId5" Type="http://schemas.openxmlformats.org/officeDocument/2006/relationships/slideLayout" Target="../slideLayouts/slideLayout9.xml"/><Relationship Id="rId6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5" Type="http://schemas.openxmlformats.org/officeDocument/2006/relationships/image" Target="../media/image-9-5.svg"/><Relationship Id="rId6" Type="http://schemas.openxmlformats.org/officeDocument/2006/relationships/image" Target="../media/image-9-6.png"/><Relationship Id="rId7" Type="http://schemas.openxmlformats.org/officeDocument/2006/relationships/image" Target="../media/image-9-7.svg"/><Relationship Id="rId8" Type="http://schemas.openxmlformats.org/officeDocument/2006/relationships/image" Target="../media/image-9-8.png"/><Relationship Id="rId9" Type="http://schemas.openxmlformats.org/officeDocument/2006/relationships/image" Target="../media/image-9-9.svg"/><Relationship Id="rId10" Type="http://schemas.openxmlformats.org/officeDocument/2006/relationships/image" Target="../media/image-9-10.png"/><Relationship Id="rId11" Type="http://schemas.openxmlformats.org/officeDocument/2006/relationships/image" Target="../media/image-9-11.svg"/><Relationship Id="rId12" Type="http://schemas.openxmlformats.org/officeDocument/2006/relationships/image" Target="../media/image-9-12.png"/><Relationship Id="rId13" Type="http://schemas.openxmlformats.org/officeDocument/2006/relationships/image" Target="../media/image-9-13.svg"/><Relationship Id="rId14" Type="http://schemas.openxmlformats.org/officeDocument/2006/relationships/slideLayout" Target="../slideLayouts/slideLayout10.xml"/><Relationship Id="rId15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744974"/>
            <a:ext cx="7556421" cy="9215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600"/>
              </a:lnSpc>
              <a:buNone/>
            </a:pPr>
            <a:r>
              <a:rPr lang="en-US" sz="29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Bird Strike Analysis for Aviation Safety: A Data-Driven Approach</a:t>
            </a:r>
            <a:endParaRPr lang="en-US" sz="2900" dirty="0"/>
          </a:p>
        </p:txBody>
      </p:sp>
      <p:sp>
        <p:nvSpPr>
          <p:cNvPr id="4" name="Text 1"/>
          <p:cNvSpPr/>
          <p:nvPr/>
        </p:nvSpPr>
        <p:spPr>
          <a:xfrm>
            <a:off x="6280190" y="1887617"/>
            <a:ext cx="7556421" cy="4714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This project evaluates comprehensive bird strike data from 2000-2013 to identify trends, mitigate risks, and enhance operational protocols across the aviation sector.</a:t>
            </a:r>
            <a:endParaRPr lang="en-US" sz="115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80190" y="2524958"/>
            <a:ext cx="442198" cy="442198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280190" y="3151346"/>
            <a:ext cx="1927265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Safety Improvements</a:t>
            </a:r>
            <a:endParaRPr lang="en-US" sz="14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150435" y="2524958"/>
            <a:ext cx="442198" cy="44219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0150435" y="3151346"/>
            <a:ext cx="2100382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Regulatory Compliance</a:t>
            </a:r>
            <a:endParaRPr lang="en-US" sz="1450" dirty="0"/>
          </a:p>
        </p:txBody>
      </p:sp>
      <p:pic>
        <p:nvPicPr>
          <p:cNvPr id="9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280190" y="3676531"/>
            <a:ext cx="442198" cy="442198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6280190" y="4302919"/>
            <a:ext cx="1842968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Cost Reduction</a:t>
            </a:r>
            <a:endParaRPr lang="en-US" sz="1450" dirty="0"/>
          </a:p>
        </p:txBody>
      </p:sp>
      <p:pic>
        <p:nvPicPr>
          <p:cNvPr id="11" name="Image 4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150435" y="3676531"/>
            <a:ext cx="442198" cy="442198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10150435" y="4302919"/>
            <a:ext cx="1842968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Risk Management</a:t>
            </a:r>
            <a:endParaRPr lang="en-US" sz="1450" dirty="0"/>
          </a:p>
        </p:txBody>
      </p:sp>
      <p:pic>
        <p:nvPicPr>
          <p:cNvPr id="13" name="Image 5" descr="preencoded.png">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280190" y="4828103"/>
            <a:ext cx="442198" cy="442198"/>
          </a:xfrm>
          <a:prstGeom prst="rect">
            <a:avLst/>
          </a:prstGeom>
        </p:spPr>
      </p:pic>
      <p:sp>
        <p:nvSpPr>
          <p:cNvPr id="14" name="Text 6"/>
          <p:cNvSpPr/>
          <p:nvPr/>
        </p:nvSpPr>
        <p:spPr>
          <a:xfrm>
            <a:off x="6280190" y="5454491"/>
            <a:ext cx="1944886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Wildlife Conservation</a:t>
            </a:r>
            <a:endParaRPr lang="en-US" sz="1450" dirty="0"/>
          </a:p>
        </p:txBody>
      </p:sp>
      <p:sp>
        <p:nvSpPr>
          <p:cNvPr id="15" name="Text 7"/>
          <p:cNvSpPr/>
          <p:nvPr/>
        </p:nvSpPr>
        <p:spPr>
          <a:xfrm>
            <a:off x="6280190" y="5773222"/>
            <a:ext cx="3686056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endParaRPr lang="en-US" sz="1150" dirty="0"/>
          </a:p>
        </p:txBody>
      </p:sp>
      <p:pic>
        <p:nvPicPr>
          <p:cNvPr id="16" name="Image 6" descr="preencoded.png">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150435" y="4828103"/>
            <a:ext cx="442198" cy="442198"/>
          </a:xfrm>
          <a:prstGeom prst="rect">
            <a:avLst/>
          </a:prstGeom>
        </p:spPr>
      </p:pic>
      <p:sp>
        <p:nvSpPr>
          <p:cNvPr id="17" name="Text 8"/>
          <p:cNvSpPr/>
          <p:nvPr/>
        </p:nvSpPr>
        <p:spPr>
          <a:xfrm>
            <a:off x="10150435" y="5454491"/>
            <a:ext cx="1993583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Operational Efficiency</a:t>
            </a:r>
            <a:endParaRPr lang="en-US" sz="1450" dirty="0"/>
          </a:p>
        </p:txBody>
      </p:sp>
      <p:sp>
        <p:nvSpPr>
          <p:cNvPr id="18" name="Text 9"/>
          <p:cNvSpPr/>
          <p:nvPr/>
        </p:nvSpPr>
        <p:spPr>
          <a:xfrm>
            <a:off x="10150435" y="5773222"/>
            <a:ext cx="3686175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endParaRPr lang="en-US" sz="1150" dirty="0"/>
          </a:p>
        </p:txBody>
      </p:sp>
      <p:pic>
        <p:nvPicPr>
          <p:cNvPr id="19" name="Image 7" descr="preencoded.png">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280190" y="6303764"/>
            <a:ext cx="442198" cy="442198"/>
          </a:xfrm>
          <a:prstGeom prst="rect">
            <a:avLst/>
          </a:prstGeom>
        </p:spPr>
      </p:pic>
      <p:sp>
        <p:nvSpPr>
          <p:cNvPr id="20" name="Text 10"/>
          <p:cNvSpPr/>
          <p:nvPr/>
        </p:nvSpPr>
        <p:spPr>
          <a:xfrm>
            <a:off x="6280190" y="6930152"/>
            <a:ext cx="1842968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KPI and Insights</a:t>
            </a:r>
            <a:endParaRPr lang="en-US" sz="1450" dirty="0"/>
          </a:p>
        </p:txBody>
      </p:sp>
      <p:sp>
        <p:nvSpPr>
          <p:cNvPr id="21" name="Text 11"/>
          <p:cNvSpPr/>
          <p:nvPr/>
        </p:nvSpPr>
        <p:spPr>
          <a:xfrm>
            <a:off x="6280190" y="7248882"/>
            <a:ext cx="3686056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endParaRPr lang="en-US" sz="1150" dirty="0"/>
          </a:p>
        </p:txBody>
      </p:sp>
      <p:pic>
        <p:nvPicPr>
          <p:cNvPr id="22" name="Image 8" descr="preencoded.png">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150435" y="6303764"/>
            <a:ext cx="442198" cy="442198"/>
          </a:xfrm>
          <a:prstGeom prst="rect">
            <a:avLst/>
          </a:prstGeom>
        </p:spPr>
      </p:pic>
      <p:sp>
        <p:nvSpPr>
          <p:cNvPr id="23" name="Text 12"/>
          <p:cNvSpPr/>
          <p:nvPr/>
        </p:nvSpPr>
        <p:spPr>
          <a:xfrm>
            <a:off x="10150435" y="6930152"/>
            <a:ext cx="3655338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Overall Summary and Recommendations</a:t>
            </a:r>
            <a:endParaRPr lang="en-US" sz="1450" dirty="0"/>
          </a:p>
        </p:txBody>
      </p:sp>
      <p:sp>
        <p:nvSpPr>
          <p:cNvPr id="24" name="Text 13"/>
          <p:cNvSpPr/>
          <p:nvPr/>
        </p:nvSpPr>
        <p:spPr>
          <a:xfrm>
            <a:off x="10150435" y="7248882"/>
            <a:ext cx="3686175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endParaRPr lang="en-US" sz="11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94874"/>
            <a:ext cx="593252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Safety Improvements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05728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Understanding when and where strikes occur is critical for effective hazard mitigation strategies.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2902148"/>
            <a:ext cx="3775234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Strikes by Flight Phase</a:t>
            </a:r>
            <a:endParaRPr lang="en-US" sz="26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3582591"/>
            <a:ext cx="6244709" cy="3496985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7599521" y="2902148"/>
            <a:ext cx="4787027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Top Affected Aircraft Models</a:t>
            </a:r>
            <a:endParaRPr lang="en-US" sz="265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9521" y="3582591"/>
            <a:ext cx="6244709" cy="349698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51548"/>
            <a:ext cx="598658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Wildlife Conservation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227302"/>
            <a:ext cx="5155763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Top Species Involved in Strikes</a:t>
            </a:r>
            <a:endParaRPr lang="en-US" sz="26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907744"/>
            <a:ext cx="6380559" cy="3497104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735372" y="2227302"/>
            <a:ext cx="4049316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Incident Outcome Types</a:t>
            </a:r>
            <a:endParaRPr lang="en-US" sz="26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5372" y="2907744"/>
            <a:ext cx="6108740" cy="1822132"/>
          </a:xfrm>
          <a:prstGeom prst="rect">
            <a:avLst/>
          </a:prstGeom>
        </p:spPr>
      </p:pic>
      <p:sp>
        <p:nvSpPr>
          <p:cNvPr id="7" name="Shape 3"/>
          <p:cNvSpPr/>
          <p:nvPr/>
        </p:nvSpPr>
        <p:spPr>
          <a:xfrm>
            <a:off x="7735372" y="4760357"/>
            <a:ext cx="226814" cy="226814"/>
          </a:xfrm>
          <a:prstGeom prst="roundRect">
            <a:avLst>
              <a:gd name="adj" fmla="val 8063"/>
            </a:avLst>
          </a:prstGeom>
          <a:solidFill>
            <a:srgbClr val="1B00C7"/>
          </a:solidFill>
          <a:ln/>
        </p:spPr>
      </p:sp>
      <p:sp>
        <p:nvSpPr>
          <p:cNvPr id="8" name="Text 4"/>
          <p:cNvSpPr/>
          <p:nvPr/>
        </p:nvSpPr>
        <p:spPr>
          <a:xfrm>
            <a:off x="8023146" y="4760357"/>
            <a:ext cx="1095970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 impact</a:t>
            </a:r>
            <a:endParaRPr lang="en-US" sz="1750" dirty="0"/>
          </a:p>
        </p:txBody>
      </p:sp>
      <p:sp>
        <p:nvSpPr>
          <p:cNvPr id="9" name="Shape 5"/>
          <p:cNvSpPr/>
          <p:nvPr/>
        </p:nvSpPr>
        <p:spPr>
          <a:xfrm>
            <a:off x="9822418" y="4760357"/>
            <a:ext cx="226814" cy="226814"/>
          </a:xfrm>
          <a:prstGeom prst="roundRect">
            <a:avLst>
              <a:gd name="adj" fmla="val 8063"/>
            </a:avLst>
          </a:prstGeom>
          <a:solidFill>
            <a:srgbClr val="300FFF"/>
          </a:solidFill>
          <a:ln/>
        </p:spPr>
      </p:sp>
      <p:sp>
        <p:nvSpPr>
          <p:cNvPr id="10" name="Text 6"/>
          <p:cNvSpPr/>
          <p:nvPr/>
        </p:nvSpPr>
        <p:spPr>
          <a:xfrm>
            <a:off x="10110192" y="4760357"/>
            <a:ext cx="1646873" cy="4536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Precautionary Landing</a:t>
            </a:r>
            <a:endParaRPr lang="en-US" sz="1750" dirty="0"/>
          </a:p>
        </p:txBody>
      </p:sp>
      <p:sp>
        <p:nvSpPr>
          <p:cNvPr id="11" name="Shape 7"/>
          <p:cNvSpPr/>
          <p:nvPr/>
        </p:nvSpPr>
        <p:spPr>
          <a:xfrm>
            <a:off x="11909465" y="4760357"/>
            <a:ext cx="226814" cy="226814"/>
          </a:xfrm>
          <a:prstGeom prst="roundRect">
            <a:avLst>
              <a:gd name="adj" fmla="val 8063"/>
            </a:avLst>
          </a:prstGeom>
          <a:solidFill>
            <a:srgbClr val="6D57FF"/>
          </a:solidFill>
          <a:ln/>
        </p:spPr>
      </p:sp>
      <p:sp>
        <p:nvSpPr>
          <p:cNvPr id="12" name="Text 8"/>
          <p:cNvSpPr/>
          <p:nvPr/>
        </p:nvSpPr>
        <p:spPr>
          <a:xfrm>
            <a:off x="12197239" y="4760357"/>
            <a:ext cx="1646873" cy="4536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Aborted Take-off</a:t>
            </a:r>
            <a:endParaRPr lang="en-US" sz="1750" dirty="0"/>
          </a:p>
        </p:txBody>
      </p:sp>
      <p:sp>
        <p:nvSpPr>
          <p:cNvPr id="13" name="Shape 9"/>
          <p:cNvSpPr/>
          <p:nvPr/>
        </p:nvSpPr>
        <p:spPr>
          <a:xfrm>
            <a:off x="7735372" y="5366385"/>
            <a:ext cx="226814" cy="226814"/>
          </a:xfrm>
          <a:prstGeom prst="roundRect">
            <a:avLst>
              <a:gd name="adj" fmla="val 8063"/>
            </a:avLst>
          </a:prstGeom>
          <a:solidFill>
            <a:srgbClr val="AB9EFF"/>
          </a:solidFill>
          <a:ln/>
        </p:spPr>
      </p:sp>
      <p:sp>
        <p:nvSpPr>
          <p:cNvPr id="14" name="Text 10"/>
          <p:cNvSpPr/>
          <p:nvPr/>
        </p:nvSpPr>
        <p:spPr>
          <a:xfrm>
            <a:off x="8023146" y="5366385"/>
            <a:ext cx="1646873" cy="4536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Engine Shut Down</a:t>
            </a:r>
            <a:endParaRPr lang="en-US" sz="1750" dirty="0"/>
          </a:p>
        </p:txBody>
      </p:sp>
      <p:sp>
        <p:nvSpPr>
          <p:cNvPr id="15" name="Text 11"/>
          <p:cNvSpPr/>
          <p:nvPr/>
        </p:nvSpPr>
        <p:spPr>
          <a:xfrm>
            <a:off x="793790" y="691515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1644" y="606266"/>
            <a:ext cx="3877627" cy="4477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500"/>
              </a:lnSpc>
              <a:buNone/>
            </a:pPr>
            <a:r>
              <a:rPr lang="en-US" sz="28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Operational Efficiency</a:t>
            </a:r>
            <a:endParaRPr lang="en-US" sz="28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771644" y="1340644"/>
            <a:ext cx="429935" cy="42993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71644" y="1949648"/>
            <a:ext cx="2422803" cy="2239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Severe Schedule Disruption</a:t>
            </a: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771644" y="2259568"/>
            <a:ext cx="4242911" cy="6879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most severe disruptions involve precautionary landings (2,858), aborted take-offs (1,178), and engine shutdowns (1,153).</a:t>
            </a:r>
            <a:endParaRPr lang="en-US" sz="11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93625" y="1340644"/>
            <a:ext cx="429935" cy="42993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193625" y="1949648"/>
            <a:ext cx="1791533" cy="2239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High-Volume States</a:t>
            </a:r>
            <a:endParaRPr lang="en-US" sz="1400" dirty="0"/>
          </a:p>
        </p:txBody>
      </p:sp>
      <p:sp>
        <p:nvSpPr>
          <p:cNvPr id="8" name="Text 4"/>
          <p:cNvSpPr/>
          <p:nvPr/>
        </p:nvSpPr>
        <p:spPr>
          <a:xfrm>
            <a:off x="5193625" y="2259568"/>
            <a:ext cx="4243030" cy="2293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California, Texas, and Florida lead in total recorded bird strikes</a:t>
            </a:r>
            <a:endParaRPr lang="en-US" sz="110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615726" y="1340644"/>
            <a:ext cx="429935" cy="429935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615726" y="1949648"/>
            <a:ext cx="1791533" cy="2239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Majority No Impact</a:t>
            </a:r>
            <a:endParaRPr lang="en-US" sz="1400" dirty="0"/>
          </a:p>
        </p:txBody>
      </p:sp>
      <p:sp>
        <p:nvSpPr>
          <p:cNvPr id="11" name="Text 6"/>
          <p:cNvSpPr/>
          <p:nvPr/>
        </p:nvSpPr>
        <p:spPr>
          <a:xfrm>
            <a:off x="9615726" y="2259568"/>
            <a:ext cx="4243030" cy="4586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Most recorded strikes (30,056 'Other' and 733 'No Impact') do not immediately disrupt flight. </a:t>
            </a:r>
            <a:endParaRPr lang="en-US" sz="1100" dirty="0"/>
          </a:p>
        </p:txBody>
      </p:sp>
      <p:sp>
        <p:nvSpPr>
          <p:cNvPr id="12" name="Text 7"/>
          <p:cNvSpPr/>
          <p:nvPr/>
        </p:nvSpPr>
        <p:spPr>
          <a:xfrm>
            <a:off x="771644" y="3251954"/>
            <a:ext cx="2401253" cy="2687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Flight Schedule Impact</a:t>
            </a:r>
            <a:endParaRPr lang="en-US" sz="1650" dirty="0"/>
          </a:p>
        </p:txBody>
      </p:sp>
      <p:sp>
        <p:nvSpPr>
          <p:cNvPr id="13" name="Text 8"/>
          <p:cNvSpPr/>
          <p:nvPr/>
        </p:nvSpPr>
        <p:spPr>
          <a:xfrm>
            <a:off x="771644" y="3663910"/>
            <a:ext cx="6368772" cy="2293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Even "No Impact" strikes require inspections, consuming valuable time and resources.</a:t>
            </a:r>
            <a:endParaRPr lang="en-US" sz="1100" dirty="0"/>
          </a:p>
        </p:txBody>
      </p:sp>
      <p:pic>
        <p:nvPicPr>
          <p:cNvPr id="14" name="Image 3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50758" y="4054435"/>
            <a:ext cx="3410426" cy="3410426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7497604" y="3251954"/>
            <a:ext cx="3122652" cy="2687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Top 5 States by Strike Volume</a:t>
            </a:r>
            <a:endParaRPr lang="en-US" sz="1650" dirty="0"/>
          </a:p>
        </p:txBody>
      </p:sp>
      <p:sp>
        <p:nvSpPr>
          <p:cNvPr id="16" name="Text 10"/>
          <p:cNvSpPr/>
          <p:nvPr/>
        </p:nvSpPr>
        <p:spPr>
          <a:xfrm>
            <a:off x="7497604" y="3663910"/>
            <a:ext cx="6368772" cy="2293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10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California: 7,103 strikes</a:t>
            </a:r>
            <a:endParaRPr lang="en-US" sz="1100" dirty="0"/>
          </a:p>
        </p:txBody>
      </p:sp>
      <p:sp>
        <p:nvSpPr>
          <p:cNvPr id="17" name="Text 11"/>
          <p:cNvSpPr/>
          <p:nvPr/>
        </p:nvSpPr>
        <p:spPr>
          <a:xfrm>
            <a:off x="7497604" y="3943350"/>
            <a:ext cx="6368772" cy="2293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10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Texas: 6,043 strikes</a:t>
            </a:r>
            <a:endParaRPr lang="en-US" sz="1100" dirty="0"/>
          </a:p>
        </p:txBody>
      </p:sp>
      <p:sp>
        <p:nvSpPr>
          <p:cNvPr id="18" name="Text 12"/>
          <p:cNvSpPr/>
          <p:nvPr/>
        </p:nvSpPr>
        <p:spPr>
          <a:xfrm>
            <a:off x="7497604" y="4222790"/>
            <a:ext cx="6368772" cy="2293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10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Florida: 4,077 strikes</a:t>
            </a:r>
            <a:endParaRPr lang="en-US" sz="1100" dirty="0"/>
          </a:p>
        </p:txBody>
      </p:sp>
      <p:sp>
        <p:nvSpPr>
          <p:cNvPr id="19" name="Text 13"/>
          <p:cNvSpPr/>
          <p:nvPr/>
        </p:nvSpPr>
        <p:spPr>
          <a:xfrm>
            <a:off x="7497604" y="4502229"/>
            <a:ext cx="6368772" cy="2293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10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Pennsylvania: 3,527 strikes</a:t>
            </a:r>
            <a:endParaRPr lang="en-US" sz="1100" dirty="0"/>
          </a:p>
        </p:txBody>
      </p:sp>
      <p:pic>
        <p:nvPicPr>
          <p:cNvPr id="20" name="Image 4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22249" y="4892754"/>
            <a:ext cx="2519482" cy="251948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14613"/>
            <a:ext cx="4820007" cy="602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700"/>
              </a:lnSpc>
              <a:buNone/>
            </a:pPr>
            <a:r>
              <a:rPr lang="en-US" sz="37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Cost Reduction</a:t>
            </a:r>
            <a:endParaRPr lang="en-US" sz="3750" dirty="0"/>
          </a:p>
        </p:txBody>
      </p:sp>
      <p:sp>
        <p:nvSpPr>
          <p:cNvPr id="3" name="Text 1"/>
          <p:cNvSpPr/>
          <p:nvPr/>
        </p:nvSpPr>
        <p:spPr>
          <a:xfrm>
            <a:off x="793790" y="1799034"/>
            <a:ext cx="6286262" cy="7229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Annual Cost Fluctuation (Percentage of Total)</a:t>
            </a:r>
            <a:endParaRPr lang="en-US" sz="22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738795"/>
            <a:ext cx="5599033" cy="3523417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557968" y="1799034"/>
            <a:ext cx="5527238" cy="3614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Total Costs by Major Airline ($ Millions)</a:t>
            </a:r>
            <a:endParaRPr lang="en-US" sz="22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7968" y="2377321"/>
            <a:ext cx="6286262" cy="3565446"/>
          </a:xfrm>
          <a:prstGeom prst="rect">
            <a:avLst/>
          </a:prstGeom>
        </p:spPr>
      </p:pic>
      <p:sp>
        <p:nvSpPr>
          <p:cNvPr id="7" name="Shape 3"/>
          <p:cNvSpPr/>
          <p:nvPr/>
        </p:nvSpPr>
        <p:spPr>
          <a:xfrm>
            <a:off x="793790" y="6695837"/>
            <a:ext cx="13042821" cy="819031"/>
          </a:xfrm>
          <a:prstGeom prst="roundRect">
            <a:avLst>
              <a:gd name="adj" fmla="val 9887"/>
            </a:avLst>
          </a:prstGeom>
          <a:solidFill>
            <a:srgbClr val="0A004D"/>
          </a:solidFill>
          <a:ln/>
        </p:spPr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552" y="6988969"/>
            <a:ext cx="240983" cy="192762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1420297" y="6936700"/>
            <a:ext cx="12223552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total cost to the industry exceeds $140 million over the analyzed period.</a:t>
            </a:r>
            <a:endParaRPr lang="en-US" sz="15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3787" y="749856"/>
            <a:ext cx="5040987" cy="5526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350"/>
              </a:lnSpc>
              <a:buNone/>
            </a:pPr>
            <a:r>
              <a:rPr lang="en-US" sz="34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Regulatory Compliance</a:t>
            </a:r>
            <a:endParaRPr lang="en-US" sz="3450" dirty="0"/>
          </a:p>
        </p:txBody>
      </p:sp>
      <p:sp>
        <p:nvSpPr>
          <p:cNvPr id="3" name="Text 1"/>
          <p:cNvSpPr/>
          <p:nvPr/>
        </p:nvSpPr>
        <p:spPr>
          <a:xfrm>
            <a:off x="773787" y="1656278"/>
            <a:ext cx="13082826" cy="2830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Accurate reporting is the foundation of effective mitigation programs. We observe positive trends, but clear-sky strikes remain a persistent threat.</a:t>
            </a:r>
            <a:endParaRPr lang="en-US" sz="1350" dirty="0"/>
          </a:p>
        </p:txBody>
      </p:sp>
      <p:sp>
        <p:nvSpPr>
          <p:cNvPr id="4" name="Text 2"/>
          <p:cNvSpPr/>
          <p:nvPr/>
        </p:nvSpPr>
        <p:spPr>
          <a:xfrm>
            <a:off x="773787" y="2315051"/>
            <a:ext cx="4354235" cy="3315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Reporting Accuracy Improvement</a:t>
            </a:r>
            <a:endParaRPr lang="en-US" sz="2050" dirty="0"/>
          </a:p>
        </p:txBody>
      </p:sp>
      <p:sp>
        <p:nvSpPr>
          <p:cNvPr id="5" name="Text 3"/>
          <p:cNvSpPr/>
          <p:nvPr/>
        </p:nvSpPr>
        <p:spPr>
          <a:xfrm>
            <a:off x="773787" y="2823448"/>
            <a:ext cx="6866215" cy="5660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linear trend indicates a steady improvement in the quality and frequency of bird strike reports filed between 2000 and 2011, peaking in accuracy around 2010.</a:t>
            </a:r>
            <a:endParaRPr lang="en-US" sz="1350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42837" y="3588425"/>
            <a:ext cx="4928116" cy="3250049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773787" y="7037427"/>
            <a:ext cx="6866215" cy="2830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endParaRPr lang="en-US" sz="1350" dirty="0"/>
          </a:p>
        </p:txBody>
      </p:sp>
      <p:sp>
        <p:nvSpPr>
          <p:cNvPr id="8" name="Text 5"/>
          <p:cNvSpPr/>
          <p:nvPr/>
        </p:nvSpPr>
        <p:spPr>
          <a:xfrm>
            <a:off x="8079105" y="2315051"/>
            <a:ext cx="3313509" cy="3315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Strikes by Sky Conditions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8079105" y="2823448"/>
            <a:ext cx="5785009" cy="5660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Despite potential visibility issues in overcast conditions, nearly half of all strikes occur when the sky is clear or visibility is optimal.</a:t>
            </a:r>
            <a:endParaRPr lang="en-US" sz="1350" dirty="0"/>
          </a:p>
        </p:txBody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9105" y="3588425"/>
            <a:ext cx="4627959" cy="2384227"/>
          </a:xfrm>
          <a:prstGeom prst="rect">
            <a:avLst/>
          </a:prstGeom>
        </p:spPr>
      </p:pic>
      <p:sp>
        <p:nvSpPr>
          <p:cNvPr id="11" name="Shape 7"/>
          <p:cNvSpPr/>
          <p:nvPr/>
        </p:nvSpPr>
        <p:spPr>
          <a:xfrm>
            <a:off x="8502491" y="6003131"/>
            <a:ext cx="176808" cy="176808"/>
          </a:xfrm>
          <a:prstGeom prst="roundRect">
            <a:avLst>
              <a:gd name="adj" fmla="val 10343"/>
            </a:avLst>
          </a:prstGeom>
          <a:solidFill>
            <a:srgbClr val="1B00C7"/>
          </a:solidFill>
          <a:ln/>
        </p:spPr>
      </p:sp>
      <p:sp>
        <p:nvSpPr>
          <p:cNvPr id="12" name="Text 8"/>
          <p:cNvSpPr/>
          <p:nvPr/>
        </p:nvSpPr>
        <p:spPr>
          <a:xfrm>
            <a:off x="8740259" y="6003131"/>
            <a:ext cx="779859" cy="1769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3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 Cloud</a:t>
            </a:r>
            <a:endParaRPr lang="en-US" sz="1350" dirty="0"/>
          </a:p>
        </p:txBody>
      </p:sp>
      <p:sp>
        <p:nvSpPr>
          <p:cNvPr id="13" name="Shape 9"/>
          <p:cNvSpPr/>
          <p:nvPr/>
        </p:nvSpPr>
        <p:spPr>
          <a:xfrm>
            <a:off x="9765149" y="6003131"/>
            <a:ext cx="176808" cy="176808"/>
          </a:xfrm>
          <a:prstGeom prst="roundRect">
            <a:avLst>
              <a:gd name="adj" fmla="val 10343"/>
            </a:avLst>
          </a:prstGeom>
          <a:solidFill>
            <a:srgbClr val="4427FF"/>
          </a:solidFill>
          <a:ln/>
        </p:spPr>
      </p:sp>
      <p:sp>
        <p:nvSpPr>
          <p:cNvPr id="14" name="Text 10"/>
          <p:cNvSpPr/>
          <p:nvPr/>
        </p:nvSpPr>
        <p:spPr>
          <a:xfrm>
            <a:off x="10002917" y="6003131"/>
            <a:ext cx="1017984" cy="1769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3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Some Cloud</a:t>
            </a:r>
            <a:endParaRPr lang="en-US" sz="1350" dirty="0"/>
          </a:p>
        </p:txBody>
      </p:sp>
      <p:sp>
        <p:nvSpPr>
          <p:cNvPr id="15" name="Shape 11"/>
          <p:cNvSpPr/>
          <p:nvPr/>
        </p:nvSpPr>
        <p:spPr>
          <a:xfrm>
            <a:off x="11265932" y="6003131"/>
            <a:ext cx="176808" cy="176808"/>
          </a:xfrm>
          <a:prstGeom prst="roundRect">
            <a:avLst>
              <a:gd name="adj" fmla="val 10343"/>
            </a:avLst>
          </a:prstGeom>
          <a:solidFill>
            <a:srgbClr val="9786FF"/>
          </a:solidFill>
          <a:ln/>
        </p:spPr>
      </p:sp>
      <p:sp>
        <p:nvSpPr>
          <p:cNvPr id="16" name="Text 12"/>
          <p:cNvSpPr/>
          <p:nvPr/>
        </p:nvSpPr>
        <p:spPr>
          <a:xfrm>
            <a:off x="11503700" y="6003131"/>
            <a:ext cx="751046" cy="1769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3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Overcast</a:t>
            </a:r>
            <a:endParaRPr lang="en-US" sz="13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63003"/>
            <a:ext cx="797016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Communication and Training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438757"/>
            <a:ext cx="5836801" cy="8505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Pilot Warning Effectiveness by Flight Phase</a:t>
            </a:r>
            <a:endParaRPr lang="en-US" sz="2650" dirty="0"/>
          </a:p>
        </p:txBody>
      </p:sp>
      <p:sp>
        <p:nvSpPr>
          <p:cNvPr id="4" name="Shape 2"/>
          <p:cNvSpPr/>
          <p:nvPr/>
        </p:nvSpPr>
        <p:spPr>
          <a:xfrm>
            <a:off x="793790" y="3544491"/>
            <a:ext cx="5836801" cy="3266837"/>
          </a:xfrm>
          <a:prstGeom prst="roundRect">
            <a:avLst>
              <a:gd name="adj" fmla="val 2916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801410" y="3552111"/>
            <a:ext cx="5820966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4"/>
          <p:cNvSpPr/>
          <p:nvPr/>
        </p:nvSpPr>
        <p:spPr>
          <a:xfrm>
            <a:off x="1028819" y="3695819"/>
            <a:ext cx="148268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Flight Phrase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2972753" y="3695819"/>
            <a:ext cx="147887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Warned : Yes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4912876" y="3695819"/>
            <a:ext cx="148268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801410" y="4202430"/>
            <a:ext cx="5820966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8"/>
          <p:cNvSpPr/>
          <p:nvPr/>
        </p:nvSpPr>
        <p:spPr>
          <a:xfrm>
            <a:off x="1028819" y="4346138"/>
            <a:ext cx="148268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Approach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2972753" y="4346138"/>
            <a:ext cx="147887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14K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4912876" y="4346138"/>
            <a:ext cx="148268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11K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801410" y="4852749"/>
            <a:ext cx="5820966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4" name="Text 12"/>
          <p:cNvSpPr/>
          <p:nvPr/>
        </p:nvSpPr>
        <p:spPr>
          <a:xfrm>
            <a:off x="1028819" y="4996458"/>
            <a:ext cx="148268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Take-off run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2972753" y="4996458"/>
            <a:ext cx="147887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7K</a:t>
            </a: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4912876" y="4996458"/>
            <a:ext cx="148268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7K</a:t>
            </a:r>
            <a:endParaRPr lang="en-US" sz="1750" dirty="0"/>
          </a:p>
        </p:txBody>
      </p:sp>
      <p:sp>
        <p:nvSpPr>
          <p:cNvPr id="17" name="Shape 15"/>
          <p:cNvSpPr/>
          <p:nvPr/>
        </p:nvSpPr>
        <p:spPr>
          <a:xfrm>
            <a:off x="801410" y="5503069"/>
            <a:ext cx="5820966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8" name="Text 16"/>
          <p:cNvSpPr/>
          <p:nvPr/>
        </p:nvSpPr>
        <p:spPr>
          <a:xfrm>
            <a:off x="1028819" y="5646777"/>
            <a:ext cx="148268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Landing Roll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2972753" y="5646777"/>
            <a:ext cx="147887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8K</a:t>
            </a:r>
            <a:endParaRPr lang="en-US" sz="1750" dirty="0"/>
          </a:p>
        </p:txBody>
      </p:sp>
      <p:sp>
        <p:nvSpPr>
          <p:cNvPr id="20" name="Text 18"/>
          <p:cNvSpPr/>
          <p:nvPr/>
        </p:nvSpPr>
        <p:spPr>
          <a:xfrm>
            <a:off x="4912876" y="5646777"/>
            <a:ext cx="148268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6K</a:t>
            </a:r>
            <a:endParaRPr lang="en-US" sz="1750" dirty="0"/>
          </a:p>
        </p:txBody>
      </p:sp>
      <p:sp>
        <p:nvSpPr>
          <p:cNvPr id="21" name="Shape 19"/>
          <p:cNvSpPr/>
          <p:nvPr/>
        </p:nvSpPr>
        <p:spPr>
          <a:xfrm>
            <a:off x="801410" y="6153388"/>
            <a:ext cx="5820966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2" name="Text 20"/>
          <p:cNvSpPr/>
          <p:nvPr/>
        </p:nvSpPr>
        <p:spPr>
          <a:xfrm>
            <a:off x="1028819" y="6297097"/>
            <a:ext cx="148268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Climb</a:t>
            </a:r>
            <a:endParaRPr lang="en-US" sz="1750" dirty="0"/>
          </a:p>
        </p:txBody>
      </p:sp>
      <p:sp>
        <p:nvSpPr>
          <p:cNvPr id="23" name="Text 21"/>
          <p:cNvSpPr/>
          <p:nvPr/>
        </p:nvSpPr>
        <p:spPr>
          <a:xfrm>
            <a:off x="2972753" y="6297097"/>
            <a:ext cx="147887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8K</a:t>
            </a:r>
            <a:endParaRPr lang="en-US" sz="1750" dirty="0"/>
          </a:p>
        </p:txBody>
      </p:sp>
      <p:sp>
        <p:nvSpPr>
          <p:cNvPr id="24" name="Text 22"/>
          <p:cNvSpPr/>
          <p:nvPr/>
        </p:nvSpPr>
        <p:spPr>
          <a:xfrm>
            <a:off x="4912876" y="6297097"/>
            <a:ext cx="148268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6K</a:t>
            </a:r>
            <a:endParaRPr lang="en-US" sz="1750" dirty="0"/>
          </a:p>
        </p:txBody>
      </p:sp>
      <p:sp>
        <p:nvSpPr>
          <p:cNvPr id="25" name="Text 23"/>
          <p:cNvSpPr/>
          <p:nvPr/>
        </p:nvSpPr>
        <p:spPr>
          <a:xfrm>
            <a:off x="7191613" y="2438757"/>
            <a:ext cx="4207669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Predictive Warning Trend</a:t>
            </a:r>
            <a:endParaRPr lang="en-US" sz="2650" dirty="0"/>
          </a:p>
        </p:txBody>
      </p:sp>
      <p:pic>
        <p:nvPicPr>
          <p:cNvPr id="2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91613" y="3119199"/>
            <a:ext cx="6652498" cy="2516029"/>
          </a:xfrm>
          <a:prstGeom prst="rect">
            <a:avLst/>
          </a:prstGeom>
        </p:spPr>
      </p:pic>
      <p:sp>
        <p:nvSpPr>
          <p:cNvPr id="27" name="Text 24"/>
          <p:cNvSpPr/>
          <p:nvPr/>
        </p:nvSpPr>
        <p:spPr>
          <a:xfrm>
            <a:off x="7191613" y="5890379"/>
            <a:ext cx="665249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28" name="Text 25"/>
          <p:cNvSpPr/>
          <p:nvPr/>
        </p:nvSpPr>
        <p:spPr>
          <a:xfrm>
            <a:off x="7191613" y="6457355"/>
            <a:ext cx="665249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8906" y="935355"/>
            <a:ext cx="12787551" cy="6522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100"/>
              </a:lnSpc>
              <a:buNone/>
            </a:pPr>
            <a:r>
              <a:rPr lang="en-US" sz="41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Key Performance Indicators and Strategic Insights</a:t>
            </a:r>
            <a:endParaRPr lang="en-US" sz="4100" dirty="0"/>
          </a:p>
        </p:txBody>
      </p:sp>
      <p:sp>
        <p:nvSpPr>
          <p:cNvPr id="3" name="Text 1"/>
          <p:cNvSpPr/>
          <p:nvPr/>
        </p:nvSpPr>
        <p:spPr>
          <a:xfrm>
            <a:off x="768906" y="2109311"/>
            <a:ext cx="3077408" cy="688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400"/>
              </a:lnSpc>
              <a:buNone/>
            </a:pPr>
            <a:r>
              <a:rPr lang="en-US" sz="54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68,649</a:t>
            </a:r>
            <a:endParaRPr lang="en-US" sz="5400" dirty="0"/>
          </a:p>
        </p:txBody>
      </p:sp>
      <p:sp>
        <p:nvSpPr>
          <p:cNvPr id="4" name="Text 2"/>
          <p:cNvSpPr/>
          <p:nvPr/>
        </p:nvSpPr>
        <p:spPr>
          <a:xfrm>
            <a:off x="873800" y="3058835"/>
            <a:ext cx="2867501" cy="3259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Total Strikes Recorded</a:t>
            </a:r>
            <a:endParaRPr lang="en-US" sz="2050" dirty="0"/>
          </a:p>
        </p:txBody>
      </p:sp>
      <p:sp>
        <p:nvSpPr>
          <p:cNvPr id="5" name="Text 3"/>
          <p:cNvSpPr/>
          <p:nvPr/>
        </p:nvSpPr>
        <p:spPr>
          <a:xfrm>
            <a:off x="768906" y="3509962"/>
            <a:ext cx="3077408" cy="3338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4107180" y="2109311"/>
            <a:ext cx="3077528" cy="688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400"/>
              </a:lnSpc>
              <a:buNone/>
            </a:pPr>
            <a:r>
              <a:rPr lang="en-US" sz="54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345</a:t>
            </a:r>
            <a:endParaRPr lang="en-US" sz="5400" dirty="0"/>
          </a:p>
        </p:txBody>
      </p:sp>
      <p:sp>
        <p:nvSpPr>
          <p:cNvPr id="7" name="Text 5"/>
          <p:cNvSpPr/>
          <p:nvPr/>
        </p:nvSpPr>
        <p:spPr>
          <a:xfrm>
            <a:off x="4107180" y="3058835"/>
            <a:ext cx="3077528" cy="6519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Unique Species Involved</a:t>
            </a:r>
            <a:endParaRPr lang="en-US" sz="2050" dirty="0"/>
          </a:p>
        </p:txBody>
      </p:sp>
      <p:sp>
        <p:nvSpPr>
          <p:cNvPr id="8" name="Text 6"/>
          <p:cNvSpPr/>
          <p:nvPr/>
        </p:nvSpPr>
        <p:spPr>
          <a:xfrm>
            <a:off x="4107180" y="3835956"/>
            <a:ext cx="3077528" cy="3338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7445573" y="2109311"/>
            <a:ext cx="3077528" cy="688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400"/>
              </a:lnSpc>
              <a:buNone/>
            </a:pPr>
            <a:r>
              <a:rPr lang="en-US" sz="54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21</a:t>
            </a:r>
            <a:endParaRPr lang="en-US" sz="5400" dirty="0"/>
          </a:p>
        </p:txBody>
      </p:sp>
      <p:sp>
        <p:nvSpPr>
          <p:cNvPr id="10" name="Text 8"/>
          <p:cNvSpPr/>
          <p:nvPr/>
        </p:nvSpPr>
        <p:spPr>
          <a:xfrm>
            <a:off x="7679769" y="3058835"/>
            <a:ext cx="2609017" cy="3259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People Injured</a:t>
            </a:r>
            <a:endParaRPr lang="en-US" sz="2050" dirty="0"/>
          </a:p>
        </p:txBody>
      </p:sp>
      <p:sp>
        <p:nvSpPr>
          <p:cNvPr id="11" name="Text 9"/>
          <p:cNvSpPr/>
          <p:nvPr/>
        </p:nvSpPr>
        <p:spPr>
          <a:xfrm>
            <a:off x="7445573" y="3509962"/>
            <a:ext cx="3077528" cy="3338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10783967" y="2109311"/>
            <a:ext cx="3077528" cy="688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400"/>
              </a:lnSpc>
              <a:buNone/>
            </a:pPr>
            <a:r>
              <a:rPr lang="en-US" sz="54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2,933</a:t>
            </a:r>
            <a:endParaRPr lang="en-US" sz="5400" dirty="0"/>
          </a:p>
        </p:txBody>
      </p:sp>
      <p:sp>
        <p:nvSpPr>
          <p:cNvPr id="13" name="Text 11"/>
          <p:cNvSpPr/>
          <p:nvPr/>
        </p:nvSpPr>
        <p:spPr>
          <a:xfrm>
            <a:off x="10842188" y="3058835"/>
            <a:ext cx="2960965" cy="3259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Highest Strike Location</a:t>
            </a:r>
            <a:endParaRPr lang="en-US" sz="2050" dirty="0"/>
          </a:p>
        </p:txBody>
      </p:sp>
      <p:sp>
        <p:nvSpPr>
          <p:cNvPr id="14" name="Shape 12"/>
          <p:cNvSpPr/>
          <p:nvPr/>
        </p:nvSpPr>
        <p:spPr>
          <a:xfrm>
            <a:off x="768906" y="4717613"/>
            <a:ext cx="6441877" cy="1538288"/>
          </a:xfrm>
          <a:prstGeom prst="roundRect">
            <a:avLst>
              <a:gd name="adj" fmla="val 7133"/>
            </a:avLst>
          </a:prstGeom>
          <a:solidFill>
            <a:srgbClr val="272525"/>
          </a:solidFill>
          <a:ln/>
        </p:spPr>
      </p:sp>
      <p:sp>
        <p:nvSpPr>
          <p:cNvPr id="15" name="Shape 13"/>
          <p:cNvSpPr/>
          <p:nvPr/>
        </p:nvSpPr>
        <p:spPr>
          <a:xfrm>
            <a:off x="768906" y="4694753"/>
            <a:ext cx="6441877" cy="91440"/>
          </a:xfrm>
          <a:prstGeom prst="roundRect">
            <a:avLst>
              <a:gd name="adj" fmla="val 95870"/>
            </a:avLst>
          </a:prstGeom>
          <a:solidFill>
            <a:srgbClr val="2B0AFF"/>
          </a:solidFill>
          <a:ln/>
        </p:spPr>
      </p:sp>
      <p:sp>
        <p:nvSpPr>
          <p:cNvPr id="16" name="Shape 14"/>
          <p:cNvSpPr/>
          <p:nvPr/>
        </p:nvSpPr>
        <p:spPr>
          <a:xfrm>
            <a:off x="3676710" y="4404598"/>
            <a:ext cx="626150" cy="626150"/>
          </a:xfrm>
          <a:prstGeom prst="roundRect">
            <a:avLst>
              <a:gd name="adj" fmla="val 146035"/>
            </a:avLst>
          </a:prstGeom>
          <a:solidFill>
            <a:srgbClr val="2B0AFF"/>
          </a:solidFill>
          <a:ln/>
        </p:spPr>
      </p:sp>
      <p:pic>
        <p:nvPicPr>
          <p:cNvPr id="17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3864590" y="4592479"/>
            <a:ext cx="250388" cy="250388"/>
          </a:xfrm>
          <a:prstGeom prst="rect">
            <a:avLst/>
          </a:prstGeom>
        </p:spPr>
      </p:pic>
      <p:sp>
        <p:nvSpPr>
          <p:cNvPr id="18" name="Text 15"/>
          <p:cNvSpPr/>
          <p:nvPr/>
        </p:nvSpPr>
        <p:spPr>
          <a:xfrm>
            <a:off x="1000482" y="5239345"/>
            <a:ext cx="2679621" cy="3259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Average Annual Cost</a:t>
            </a:r>
            <a:endParaRPr lang="en-US" sz="2050" dirty="0"/>
          </a:p>
        </p:txBody>
      </p:sp>
      <p:sp>
        <p:nvSpPr>
          <p:cNvPr id="19" name="Text 16"/>
          <p:cNvSpPr/>
          <p:nvPr/>
        </p:nvSpPr>
        <p:spPr>
          <a:xfrm>
            <a:off x="1000482" y="5690473"/>
            <a:ext cx="5978723" cy="3338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Approximately $272,727</a:t>
            </a:r>
            <a:endParaRPr lang="en-US" sz="1600" dirty="0"/>
          </a:p>
        </p:txBody>
      </p:sp>
      <p:sp>
        <p:nvSpPr>
          <p:cNvPr id="20" name="Shape 17"/>
          <p:cNvSpPr/>
          <p:nvPr/>
        </p:nvSpPr>
        <p:spPr>
          <a:xfrm>
            <a:off x="7419499" y="4717613"/>
            <a:ext cx="6441996" cy="1538288"/>
          </a:xfrm>
          <a:prstGeom prst="roundRect">
            <a:avLst>
              <a:gd name="adj" fmla="val 7133"/>
            </a:avLst>
          </a:prstGeom>
          <a:solidFill>
            <a:srgbClr val="272525"/>
          </a:solidFill>
          <a:ln/>
        </p:spPr>
      </p:sp>
      <p:sp>
        <p:nvSpPr>
          <p:cNvPr id="21" name="Shape 18"/>
          <p:cNvSpPr/>
          <p:nvPr/>
        </p:nvSpPr>
        <p:spPr>
          <a:xfrm>
            <a:off x="7419499" y="4694753"/>
            <a:ext cx="6441996" cy="91440"/>
          </a:xfrm>
          <a:prstGeom prst="roundRect">
            <a:avLst>
              <a:gd name="adj" fmla="val 95870"/>
            </a:avLst>
          </a:prstGeom>
          <a:solidFill>
            <a:srgbClr val="2B0AFF"/>
          </a:solidFill>
          <a:ln/>
        </p:spPr>
      </p:sp>
      <p:sp>
        <p:nvSpPr>
          <p:cNvPr id="22" name="Shape 19"/>
          <p:cNvSpPr/>
          <p:nvPr/>
        </p:nvSpPr>
        <p:spPr>
          <a:xfrm>
            <a:off x="10327422" y="4404598"/>
            <a:ext cx="626150" cy="626150"/>
          </a:xfrm>
          <a:prstGeom prst="roundRect">
            <a:avLst>
              <a:gd name="adj" fmla="val 146035"/>
            </a:avLst>
          </a:prstGeom>
          <a:solidFill>
            <a:srgbClr val="2B0AFF"/>
          </a:solidFill>
          <a:ln/>
        </p:spPr>
      </p:sp>
      <p:pic>
        <p:nvPicPr>
          <p:cNvPr id="23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15302" y="4592479"/>
            <a:ext cx="250388" cy="250388"/>
          </a:xfrm>
          <a:prstGeom prst="rect">
            <a:avLst/>
          </a:prstGeom>
        </p:spPr>
      </p:pic>
      <p:sp>
        <p:nvSpPr>
          <p:cNvPr id="24" name="Text 20"/>
          <p:cNvSpPr/>
          <p:nvPr/>
        </p:nvSpPr>
        <p:spPr>
          <a:xfrm>
            <a:off x="7651075" y="5239345"/>
            <a:ext cx="2986088" cy="3259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Frequent Sky Condition</a:t>
            </a:r>
            <a:endParaRPr lang="en-US" sz="2050" dirty="0"/>
          </a:p>
        </p:txBody>
      </p:sp>
      <p:sp>
        <p:nvSpPr>
          <p:cNvPr id="25" name="Text 21"/>
          <p:cNvSpPr/>
          <p:nvPr/>
        </p:nvSpPr>
        <p:spPr>
          <a:xfrm>
            <a:off x="7651075" y="5690473"/>
            <a:ext cx="5978843" cy="3338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47.40% of strikes occurred under </a:t>
            </a:r>
            <a:pPr algn="l" indent="0" marL="0">
              <a:lnSpc>
                <a:spcPts val="2600"/>
              </a:lnSpc>
              <a:buNone/>
            </a:pPr>
            <a:r>
              <a:rPr lang="en-US" sz="1600" b="1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 Cloud</a:t>
            </a:r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conditions</a:t>
            </a:r>
            <a:endParaRPr lang="en-US" sz="1600" dirty="0"/>
          </a:p>
        </p:txBody>
      </p:sp>
      <p:sp>
        <p:nvSpPr>
          <p:cNvPr id="26" name="Text 22"/>
          <p:cNvSpPr/>
          <p:nvPr/>
        </p:nvSpPr>
        <p:spPr>
          <a:xfrm>
            <a:off x="1081921" y="6725483"/>
            <a:ext cx="12779573" cy="3338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2B0A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Insight:</a:t>
            </a:r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Prioritize low-altitude operations, Dallas/Fort Worth, and strategies effective during clear visibility conditions.</a:t>
            </a:r>
            <a:endParaRPr lang="en-US" sz="1600" dirty="0"/>
          </a:p>
        </p:txBody>
      </p:sp>
      <p:sp>
        <p:nvSpPr>
          <p:cNvPr id="27" name="Shape 23"/>
          <p:cNvSpPr/>
          <p:nvPr/>
        </p:nvSpPr>
        <p:spPr>
          <a:xfrm>
            <a:off x="768906" y="6490692"/>
            <a:ext cx="22860" cy="803434"/>
          </a:xfrm>
          <a:prstGeom prst="rect">
            <a:avLst/>
          </a:prstGeom>
          <a:solidFill>
            <a:srgbClr val="2B0AFF"/>
          </a:solidFill>
          <a:ln/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87110"/>
            <a:ext cx="9730621" cy="496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900"/>
              </a:lnSpc>
              <a:buNone/>
            </a:pPr>
            <a:r>
              <a:rPr lang="en-US" sz="31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Overall Summary and Strategic Recommendations</a:t>
            </a:r>
            <a:endParaRPr lang="en-US" sz="31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1410" y="1605320"/>
            <a:ext cx="4257913" cy="1905238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6243" y="1605320"/>
            <a:ext cx="4257913" cy="1905238"/>
          </a:xfrm>
          <a:prstGeom prst="rect">
            <a:avLst/>
          </a:prstGeom>
        </p:spPr>
      </p:pic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71077" y="1605320"/>
            <a:ext cx="4257913" cy="1905238"/>
          </a:xfrm>
          <a:prstGeom prst="rect">
            <a:avLst/>
          </a:prstGeom>
        </p:spPr>
      </p:pic>
      <p:sp>
        <p:nvSpPr>
          <p:cNvPr id="6" name="Shape 1"/>
          <p:cNvSpPr/>
          <p:nvPr/>
        </p:nvSpPr>
        <p:spPr>
          <a:xfrm>
            <a:off x="793790" y="4031813"/>
            <a:ext cx="4241721" cy="1683901"/>
          </a:xfrm>
          <a:prstGeom prst="roundRect">
            <a:avLst>
              <a:gd name="adj" fmla="val 6516"/>
            </a:avLst>
          </a:prstGeom>
          <a:solidFill>
            <a:srgbClr val="272525"/>
          </a:solidFill>
          <a:ln/>
        </p:spPr>
      </p:sp>
      <p:sp>
        <p:nvSpPr>
          <p:cNvPr id="7" name="Shape 2"/>
          <p:cNvSpPr/>
          <p:nvPr/>
        </p:nvSpPr>
        <p:spPr>
          <a:xfrm>
            <a:off x="793790" y="4008953"/>
            <a:ext cx="4241721" cy="91440"/>
          </a:xfrm>
          <a:prstGeom prst="roundRect">
            <a:avLst>
              <a:gd name="adj" fmla="val 72930"/>
            </a:avLst>
          </a:prstGeom>
          <a:solidFill>
            <a:srgbClr val="2B0AFF"/>
          </a:solidFill>
          <a:ln/>
        </p:spPr>
      </p:sp>
      <p:sp>
        <p:nvSpPr>
          <p:cNvPr id="8" name="Shape 3"/>
          <p:cNvSpPr/>
          <p:nvPr/>
        </p:nvSpPr>
        <p:spPr>
          <a:xfrm>
            <a:off x="2676525" y="3793688"/>
            <a:ext cx="476250" cy="476250"/>
          </a:xfrm>
          <a:prstGeom prst="roundRect">
            <a:avLst>
              <a:gd name="adj" fmla="val 192000"/>
            </a:avLst>
          </a:prstGeom>
          <a:solidFill>
            <a:srgbClr val="2B0AFF"/>
          </a:solidFill>
          <a:ln/>
        </p:spPr>
      </p:sp>
      <p:pic>
        <p:nvPicPr>
          <p:cNvPr id="9" name="Image 3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19400" y="3936563"/>
            <a:ext cx="190500" cy="190500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1900595" y="4428649"/>
            <a:ext cx="2027992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Habitat Management</a:t>
            </a:r>
            <a:endParaRPr lang="en-US" sz="1550" dirty="0"/>
          </a:p>
        </p:txBody>
      </p:sp>
      <p:sp>
        <p:nvSpPr>
          <p:cNvPr id="11" name="Text 5"/>
          <p:cNvSpPr/>
          <p:nvPr/>
        </p:nvSpPr>
        <p:spPr>
          <a:xfrm>
            <a:off x="975360" y="4771906"/>
            <a:ext cx="3878580" cy="508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Implement targeted habitat management to reduce airport-area nesting and feeding grounds for birds.</a:t>
            </a:r>
            <a:endParaRPr lang="en-US" sz="1250" dirty="0"/>
          </a:p>
        </p:txBody>
      </p:sp>
      <p:sp>
        <p:nvSpPr>
          <p:cNvPr id="12" name="Shape 6"/>
          <p:cNvSpPr/>
          <p:nvPr/>
        </p:nvSpPr>
        <p:spPr>
          <a:xfrm>
            <a:off x="5194221" y="4031813"/>
            <a:ext cx="4241840" cy="1683901"/>
          </a:xfrm>
          <a:prstGeom prst="roundRect">
            <a:avLst>
              <a:gd name="adj" fmla="val 6516"/>
            </a:avLst>
          </a:prstGeom>
          <a:solidFill>
            <a:srgbClr val="272525"/>
          </a:solidFill>
          <a:ln/>
        </p:spPr>
      </p:sp>
      <p:sp>
        <p:nvSpPr>
          <p:cNvPr id="13" name="Shape 7"/>
          <p:cNvSpPr/>
          <p:nvPr/>
        </p:nvSpPr>
        <p:spPr>
          <a:xfrm>
            <a:off x="5194221" y="4008953"/>
            <a:ext cx="4241840" cy="91440"/>
          </a:xfrm>
          <a:prstGeom prst="roundRect">
            <a:avLst>
              <a:gd name="adj" fmla="val 72930"/>
            </a:avLst>
          </a:prstGeom>
          <a:solidFill>
            <a:srgbClr val="2B0AFF"/>
          </a:solidFill>
          <a:ln/>
        </p:spPr>
      </p:sp>
      <p:sp>
        <p:nvSpPr>
          <p:cNvPr id="14" name="Shape 8"/>
          <p:cNvSpPr/>
          <p:nvPr/>
        </p:nvSpPr>
        <p:spPr>
          <a:xfrm>
            <a:off x="7076956" y="3793688"/>
            <a:ext cx="476250" cy="476250"/>
          </a:xfrm>
          <a:prstGeom prst="roundRect">
            <a:avLst>
              <a:gd name="adj" fmla="val 192000"/>
            </a:avLst>
          </a:prstGeom>
          <a:solidFill>
            <a:srgbClr val="2B0AFF"/>
          </a:solidFill>
          <a:ln/>
        </p:spPr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219831" y="3936563"/>
            <a:ext cx="190500" cy="190500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6278404" y="4428649"/>
            <a:ext cx="2073354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Enhanced Monitoring</a:t>
            </a:r>
            <a:endParaRPr lang="en-US" sz="1550" dirty="0"/>
          </a:p>
        </p:txBody>
      </p:sp>
      <p:sp>
        <p:nvSpPr>
          <p:cNvPr id="17" name="Text 10"/>
          <p:cNvSpPr/>
          <p:nvPr/>
        </p:nvSpPr>
        <p:spPr>
          <a:xfrm>
            <a:off x="5375791" y="4771906"/>
            <a:ext cx="3878699" cy="508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Install bird detection radar at high-risk airports (e.g., Dallas/Fort Worth) for real-time hazard alerts.</a:t>
            </a:r>
            <a:endParaRPr lang="en-US" sz="1250" dirty="0"/>
          </a:p>
        </p:txBody>
      </p:sp>
      <p:sp>
        <p:nvSpPr>
          <p:cNvPr id="18" name="Shape 11"/>
          <p:cNvSpPr/>
          <p:nvPr/>
        </p:nvSpPr>
        <p:spPr>
          <a:xfrm>
            <a:off x="9594771" y="4031813"/>
            <a:ext cx="4241721" cy="1683901"/>
          </a:xfrm>
          <a:prstGeom prst="roundRect">
            <a:avLst>
              <a:gd name="adj" fmla="val 6516"/>
            </a:avLst>
          </a:prstGeom>
          <a:solidFill>
            <a:srgbClr val="272525"/>
          </a:solidFill>
          <a:ln/>
        </p:spPr>
      </p:sp>
      <p:sp>
        <p:nvSpPr>
          <p:cNvPr id="19" name="Shape 12"/>
          <p:cNvSpPr/>
          <p:nvPr/>
        </p:nvSpPr>
        <p:spPr>
          <a:xfrm>
            <a:off x="9594771" y="4008953"/>
            <a:ext cx="4241721" cy="91440"/>
          </a:xfrm>
          <a:prstGeom prst="roundRect">
            <a:avLst>
              <a:gd name="adj" fmla="val 72930"/>
            </a:avLst>
          </a:prstGeom>
          <a:solidFill>
            <a:srgbClr val="2B0AFF"/>
          </a:solidFill>
          <a:ln/>
        </p:spPr>
      </p:sp>
      <p:sp>
        <p:nvSpPr>
          <p:cNvPr id="20" name="Shape 13"/>
          <p:cNvSpPr/>
          <p:nvPr/>
        </p:nvSpPr>
        <p:spPr>
          <a:xfrm>
            <a:off x="11477506" y="3793688"/>
            <a:ext cx="476250" cy="476250"/>
          </a:xfrm>
          <a:prstGeom prst="roundRect">
            <a:avLst>
              <a:gd name="adj" fmla="val 192000"/>
            </a:avLst>
          </a:prstGeom>
          <a:solidFill>
            <a:srgbClr val="2B0AFF"/>
          </a:solidFill>
          <a:ln/>
        </p:spPr>
      </p:sp>
      <p:pic>
        <p:nvPicPr>
          <p:cNvPr id="21" name="Image 5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620381" y="3936563"/>
            <a:ext cx="190500" cy="190500"/>
          </a:xfrm>
          <a:prstGeom prst="rect">
            <a:avLst/>
          </a:prstGeom>
        </p:spPr>
      </p:pic>
      <p:sp>
        <p:nvSpPr>
          <p:cNvPr id="22" name="Text 14"/>
          <p:cNvSpPr/>
          <p:nvPr/>
        </p:nvSpPr>
        <p:spPr>
          <a:xfrm>
            <a:off x="10623947" y="4428649"/>
            <a:ext cx="2183368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Pilot  Warning Training</a:t>
            </a:r>
            <a:endParaRPr lang="en-US" sz="1550" dirty="0"/>
          </a:p>
        </p:txBody>
      </p:sp>
      <p:sp>
        <p:nvSpPr>
          <p:cNvPr id="23" name="Text 15"/>
          <p:cNvSpPr/>
          <p:nvPr/>
        </p:nvSpPr>
        <p:spPr>
          <a:xfrm>
            <a:off x="9776341" y="4771906"/>
            <a:ext cx="3878580" cy="7622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Develop mandatory training modules focused on low-altitude avoidance techniques and immediate hazard reporting.</a:t>
            </a:r>
            <a:endParaRPr lang="en-US" sz="1250" dirty="0"/>
          </a:p>
        </p:txBody>
      </p:sp>
      <p:sp>
        <p:nvSpPr>
          <p:cNvPr id="24" name="Shape 16"/>
          <p:cNvSpPr/>
          <p:nvPr/>
        </p:nvSpPr>
        <p:spPr>
          <a:xfrm>
            <a:off x="793790" y="6112550"/>
            <a:ext cx="6441996" cy="1429822"/>
          </a:xfrm>
          <a:prstGeom prst="roundRect">
            <a:avLst>
              <a:gd name="adj" fmla="val 7674"/>
            </a:avLst>
          </a:prstGeom>
          <a:solidFill>
            <a:srgbClr val="272525"/>
          </a:solidFill>
          <a:ln/>
        </p:spPr>
      </p:sp>
      <p:sp>
        <p:nvSpPr>
          <p:cNvPr id="25" name="Shape 17"/>
          <p:cNvSpPr/>
          <p:nvPr/>
        </p:nvSpPr>
        <p:spPr>
          <a:xfrm>
            <a:off x="793790" y="6089690"/>
            <a:ext cx="6441996" cy="91440"/>
          </a:xfrm>
          <a:prstGeom prst="roundRect">
            <a:avLst>
              <a:gd name="adj" fmla="val 72930"/>
            </a:avLst>
          </a:prstGeom>
          <a:solidFill>
            <a:srgbClr val="2B0AFF"/>
          </a:solidFill>
          <a:ln/>
        </p:spPr>
      </p:sp>
      <p:sp>
        <p:nvSpPr>
          <p:cNvPr id="26" name="Shape 18"/>
          <p:cNvSpPr/>
          <p:nvPr/>
        </p:nvSpPr>
        <p:spPr>
          <a:xfrm>
            <a:off x="3776662" y="5874425"/>
            <a:ext cx="476250" cy="476250"/>
          </a:xfrm>
          <a:prstGeom prst="roundRect">
            <a:avLst>
              <a:gd name="adj" fmla="val 192000"/>
            </a:avLst>
          </a:prstGeom>
          <a:solidFill>
            <a:srgbClr val="2B0AFF"/>
          </a:solidFill>
          <a:ln/>
        </p:spPr>
      </p:sp>
      <p:pic>
        <p:nvPicPr>
          <p:cNvPr id="27" name="Image 6" descr="preencoded.png">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919537" y="6017300"/>
            <a:ext cx="190500" cy="190500"/>
          </a:xfrm>
          <a:prstGeom prst="rect">
            <a:avLst/>
          </a:prstGeom>
        </p:spPr>
      </p:pic>
      <p:sp>
        <p:nvSpPr>
          <p:cNvPr id="28" name="Text 19"/>
          <p:cNvSpPr/>
          <p:nvPr/>
        </p:nvSpPr>
        <p:spPr>
          <a:xfrm>
            <a:off x="3022402" y="6509385"/>
            <a:ext cx="1984653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Operational Focus</a:t>
            </a:r>
            <a:endParaRPr lang="en-US" sz="1550" dirty="0"/>
          </a:p>
        </p:txBody>
      </p:sp>
      <p:sp>
        <p:nvSpPr>
          <p:cNvPr id="29" name="Text 20"/>
          <p:cNvSpPr/>
          <p:nvPr/>
        </p:nvSpPr>
        <p:spPr>
          <a:xfrm>
            <a:off x="975360" y="6852642"/>
            <a:ext cx="6078855" cy="508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Deploy full preventive measures during critical Approach and Landing phases to protect aircraft assets.</a:t>
            </a:r>
            <a:endParaRPr lang="en-US" sz="1250" dirty="0"/>
          </a:p>
        </p:txBody>
      </p:sp>
      <p:sp>
        <p:nvSpPr>
          <p:cNvPr id="30" name="Shape 21"/>
          <p:cNvSpPr/>
          <p:nvPr/>
        </p:nvSpPr>
        <p:spPr>
          <a:xfrm>
            <a:off x="7394496" y="6112550"/>
            <a:ext cx="6441996" cy="1429822"/>
          </a:xfrm>
          <a:prstGeom prst="roundRect">
            <a:avLst>
              <a:gd name="adj" fmla="val 7674"/>
            </a:avLst>
          </a:prstGeom>
          <a:solidFill>
            <a:srgbClr val="272525"/>
          </a:solidFill>
          <a:ln/>
        </p:spPr>
      </p:sp>
      <p:sp>
        <p:nvSpPr>
          <p:cNvPr id="31" name="Shape 22"/>
          <p:cNvSpPr/>
          <p:nvPr/>
        </p:nvSpPr>
        <p:spPr>
          <a:xfrm>
            <a:off x="7394496" y="6089690"/>
            <a:ext cx="6441996" cy="91440"/>
          </a:xfrm>
          <a:prstGeom prst="roundRect">
            <a:avLst>
              <a:gd name="adj" fmla="val 72930"/>
            </a:avLst>
          </a:prstGeom>
          <a:solidFill>
            <a:srgbClr val="2B0AFF"/>
          </a:solidFill>
          <a:ln/>
        </p:spPr>
      </p:sp>
      <p:sp>
        <p:nvSpPr>
          <p:cNvPr id="32" name="Shape 23"/>
          <p:cNvSpPr/>
          <p:nvPr/>
        </p:nvSpPr>
        <p:spPr>
          <a:xfrm>
            <a:off x="10377368" y="5874425"/>
            <a:ext cx="476250" cy="476250"/>
          </a:xfrm>
          <a:prstGeom prst="roundRect">
            <a:avLst>
              <a:gd name="adj" fmla="val 192000"/>
            </a:avLst>
          </a:prstGeom>
          <a:solidFill>
            <a:srgbClr val="2B0AFF"/>
          </a:solidFill>
          <a:ln/>
        </p:spPr>
      </p:sp>
      <p:pic>
        <p:nvPicPr>
          <p:cNvPr id="33" name="Image 7" descr="preencoded.png">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520243" y="6017300"/>
            <a:ext cx="190500" cy="190500"/>
          </a:xfrm>
          <a:prstGeom prst="rect">
            <a:avLst/>
          </a:prstGeom>
        </p:spPr>
      </p:pic>
      <p:sp>
        <p:nvSpPr>
          <p:cNvPr id="34" name="Text 24"/>
          <p:cNvSpPr/>
          <p:nvPr/>
        </p:nvSpPr>
        <p:spPr>
          <a:xfrm>
            <a:off x="9620250" y="6509385"/>
            <a:ext cx="1990368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Inspection Protocols</a:t>
            </a:r>
            <a:endParaRPr lang="en-US" sz="1550" dirty="0"/>
          </a:p>
        </p:txBody>
      </p:sp>
      <p:sp>
        <p:nvSpPr>
          <p:cNvPr id="35" name="Text 25"/>
          <p:cNvSpPr/>
          <p:nvPr/>
        </p:nvSpPr>
        <p:spPr>
          <a:xfrm>
            <a:off x="7576066" y="6852642"/>
            <a:ext cx="6078855" cy="508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Mandate regular, detailed aircraft inspections following any suspected or recorded strike, regardless of impact severity.</a:t>
            </a:r>
            <a:endParaRPr lang="en-US" sz="12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2025-10-27T11:06:53Z</dcterms:created>
  <dcterms:modified xsi:type="dcterms:W3CDTF">2025-10-27T11:06:53Z</dcterms:modified>
</cp:coreProperties>
</file>